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5">
  <p:sldMasterIdLst>
    <p:sldMasterId id="2147483648" r:id="rId1"/>
  </p:sldMasterIdLst>
  <p:notesMasterIdLst>
    <p:notesMasterId r:id="rId76"/>
  </p:notesMasterIdLst>
  <p:sldIdLst>
    <p:sldId id="256" r:id="rId2"/>
    <p:sldId id="362" r:id="rId3"/>
    <p:sldId id="257" r:id="rId4"/>
    <p:sldId id="258" r:id="rId5"/>
    <p:sldId id="335" r:id="rId6"/>
    <p:sldId id="307" r:id="rId7"/>
    <p:sldId id="260" r:id="rId8"/>
    <p:sldId id="391" r:id="rId9"/>
    <p:sldId id="398" r:id="rId10"/>
    <p:sldId id="282" r:id="rId11"/>
    <p:sldId id="299" r:id="rId12"/>
    <p:sldId id="301" r:id="rId13"/>
    <p:sldId id="302" r:id="rId14"/>
    <p:sldId id="339" r:id="rId15"/>
    <p:sldId id="336" r:id="rId16"/>
    <p:sldId id="337" r:id="rId17"/>
    <p:sldId id="338" r:id="rId18"/>
    <p:sldId id="340" r:id="rId19"/>
    <p:sldId id="341" r:id="rId20"/>
    <p:sldId id="303" r:id="rId21"/>
    <p:sldId id="392" r:id="rId22"/>
    <p:sldId id="393" r:id="rId23"/>
    <p:sldId id="394" r:id="rId24"/>
    <p:sldId id="396" r:id="rId25"/>
    <p:sldId id="261" r:id="rId26"/>
    <p:sldId id="390" r:id="rId27"/>
    <p:sldId id="342" r:id="rId28"/>
    <p:sldId id="353" r:id="rId29"/>
    <p:sldId id="402" r:id="rId30"/>
    <p:sldId id="343" r:id="rId31"/>
    <p:sldId id="368" r:id="rId32"/>
    <p:sldId id="365" r:id="rId33"/>
    <p:sldId id="366" r:id="rId34"/>
    <p:sldId id="367" r:id="rId35"/>
    <p:sldId id="344" r:id="rId36"/>
    <p:sldId id="356" r:id="rId37"/>
    <p:sldId id="371" r:id="rId38"/>
    <p:sldId id="370" r:id="rId39"/>
    <p:sldId id="345" r:id="rId40"/>
    <p:sldId id="357" r:id="rId41"/>
    <p:sldId id="372" r:id="rId42"/>
    <p:sldId id="346" r:id="rId43"/>
    <p:sldId id="373" r:id="rId44"/>
    <p:sldId id="383" r:id="rId45"/>
    <p:sldId id="384" r:id="rId46"/>
    <p:sldId id="385" r:id="rId47"/>
    <p:sldId id="388" r:id="rId48"/>
    <p:sldId id="389" r:id="rId49"/>
    <p:sldId id="386" r:id="rId50"/>
    <p:sldId id="387" r:id="rId51"/>
    <p:sldId id="358" r:id="rId52"/>
    <p:sldId id="374" r:id="rId53"/>
    <p:sldId id="375" r:id="rId54"/>
    <p:sldId id="397" r:id="rId55"/>
    <p:sldId id="347" r:id="rId56"/>
    <p:sldId id="359" r:id="rId57"/>
    <p:sldId id="376" r:id="rId58"/>
    <p:sldId id="401" r:id="rId59"/>
    <p:sldId id="377" r:id="rId60"/>
    <p:sldId id="378" r:id="rId61"/>
    <p:sldId id="400" r:id="rId62"/>
    <p:sldId id="348" r:id="rId63"/>
    <p:sldId id="360" r:id="rId64"/>
    <p:sldId id="352" r:id="rId65"/>
    <p:sldId id="361" r:id="rId66"/>
    <p:sldId id="379" r:id="rId67"/>
    <p:sldId id="380" r:id="rId68"/>
    <p:sldId id="381" r:id="rId69"/>
    <p:sldId id="298" r:id="rId70"/>
    <p:sldId id="312" r:id="rId71"/>
    <p:sldId id="403" r:id="rId72"/>
    <p:sldId id="399" r:id="rId73"/>
    <p:sldId id="332" r:id="rId74"/>
    <p:sldId id="297"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23" autoAdjust="0"/>
    <p:restoredTop sz="83645" autoAdjust="0"/>
  </p:normalViewPr>
  <p:slideViewPr>
    <p:cSldViewPr snapToGrid="0">
      <p:cViewPr varScale="1">
        <p:scale>
          <a:sx n="73" d="100"/>
          <a:sy n="73" d="100"/>
        </p:scale>
        <p:origin x="84" y="162"/>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26</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27933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3204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68451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9</a:t>
            </a:fld>
            <a:endParaRPr lang="zh-CN" altLang="en-US"/>
          </a:p>
        </p:txBody>
      </p:sp>
    </p:spTree>
    <p:extLst>
      <p:ext uri="{BB962C8B-B14F-4D97-AF65-F5344CB8AC3E}">
        <p14:creationId xmlns:p14="http://schemas.microsoft.com/office/powerpoint/2010/main" val="361516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71</a:t>
            </a:fld>
            <a:endParaRPr lang="zh-CN" altLang="en-US"/>
          </a:p>
        </p:txBody>
      </p:sp>
    </p:spTree>
    <p:extLst>
      <p:ext uri="{BB962C8B-B14F-4D97-AF65-F5344CB8AC3E}">
        <p14:creationId xmlns:p14="http://schemas.microsoft.com/office/powerpoint/2010/main" val="3977896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32664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74</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kern="100" dirty="0">
                <a:latin typeface="微软雅黑" panose="020B0503020204020204" pitchFamily="34" charset="-122"/>
                <a:ea typeface="微软雅黑" panose="020B0503020204020204" pitchFamily="34" charset="-122"/>
              </a:rPr>
              <a:t>可以查看附近的鱼塘（收费的那种），野钓，渔具店，并且可以查看详情。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kern="100" dirty="0">
                <a:latin typeface="微软雅黑" panose="020B0503020204020204" pitchFamily="34" charset="-122"/>
                <a:ea typeface="微软雅黑" panose="020B0503020204020204" pitchFamily="34" charset="-122"/>
              </a:rPr>
              <a:t>查看详情的界面信息量不足。没有用户交流功能，就只能看看地图。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a:t>潮汐</a:t>
            </a:r>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a:t>温度</a:t>
            </a:r>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a:t>风力</a:t>
            </a:r>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a:t>气候</a:t>
            </a:r>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a:t>风向</a:t>
            </a:r>
            <a:endParaRPr lang="en-US" altLang="zh-CN" sz="2400" b="1" dirty="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引言</a:t>
            </a:r>
            <a:r>
              <a:rPr lang="en-US" altLang="zh-CN" sz="1600" dirty="0"/>
              <a:t>[</a:t>
            </a:r>
            <a:r>
              <a:rPr lang="en-US" altLang="zh-CN" sz="1600" dirty="0" smtClean="0"/>
              <a:t>1]</a:t>
            </a:r>
            <a:endParaRPr lang="zh-CN" altLang="en-US" sz="3200" dirty="0"/>
          </a:p>
        </p:txBody>
      </p:sp>
      <p:sp>
        <p:nvSpPr>
          <p:cNvPr id="3" name="矩形 2"/>
          <p:cNvSpPr/>
          <p:nvPr/>
        </p:nvSpPr>
        <p:spPr>
          <a:xfrm>
            <a:off x="0" y="577605"/>
            <a:ext cx="12191999" cy="6335837"/>
          </a:xfrm>
          <a:prstGeom prst="rect">
            <a:avLst/>
          </a:prstGeom>
        </p:spPr>
        <p:txBody>
          <a:bodyPr wrap="square">
            <a:spAutoFit/>
          </a:bodyPr>
          <a:lstStyle/>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3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3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最终方案</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778681"/>
            <a:ext cx="12161298" cy="5763116"/>
          </a:xfrm>
          <a:prstGeom prst="rect">
            <a:avLst/>
          </a:prstGeom>
        </p:spPr>
        <p:txBody>
          <a:bodyPr wrap="square">
            <a:spAutoFit/>
          </a:bodyPr>
          <a:lstStyle/>
          <a:p>
            <a:pPr indent="266700" algn="just">
              <a:spcAft>
                <a:spcPts val="0"/>
              </a:spcAft>
            </a:pPr>
            <a:r>
              <a:rPr lang="en-US" altLang="zh-CN" sz="3350" kern="100" dirty="0">
                <a:latin typeface="+mn-ea"/>
              </a:rPr>
              <a:t>     </a:t>
            </a:r>
            <a:r>
              <a:rPr lang="zh-CN" altLang="zh-CN" sz="3350" kern="100" dirty="0">
                <a:latin typeface="+mn-ea"/>
              </a:rPr>
              <a:t>项目所需的用户软件需要较好的使用体验，所以我们认为使用直接运行在安卓手机上的</a:t>
            </a:r>
            <a:r>
              <a:rPr lang="en-US" altLang="zh-CN" sz="3350" kern="100" dirty="0">
                <a:latin typeface="+mn-ea"/>
              </a:rPr>
              <a:t>Android APP</a:t>
            </a:r>
            <a:r>
              <a:rPr lang="zh-CN" altLang="zh-CN" sz="3350" kern="100" dirty="0">
                <a:latin typeface="+mn-ea"/>
              </a:rPr>
              <a:t>可以满足用户的要求，可以带来更高的响应速度，在无网络的时候，可以进行离线操作，等到网络状况恢复的时候，就可以继续进行分享操作，钓鱼爱好者经常会到移动网络未覆盖全面的地方进行活动，所以就舍弃掉了微信小程序和</a:t>
            </a:r>
            <a:r>
              <a:rPr lang="en-US" altLang="zh-CN" sz="3350" kern="100" dirty="0">
                <a:latin typeface="+mn-ea"/>
              </a:rPr>
              <a:t>H5</a:t>
            </a:r>
            <a:r>
              <a:rPr lang="zh-CN" altLang="zh-CN" sz="3350" kern="100" dirty="0">
                <a:latin typeface="+mn-ea"/>
              </a:rPr>
              <a:t>应用这两个方案，选择了使用原生的</a:t>
            </a:r>
            <a:r>
              <a:rPr lang="en-US" altLang="zh-CN" sz="3350" kern="100" dirty="0">
                <a:latin typeface="+mn-ea"/>
              </a:rPr>
              <a:t>APP</a:t>
            </a:r>
            <a:r>
              <a:rPr lang="zh-CN" altLang="zh-CN" sz="3350" kern="100" dirty="0">
                <a:latin typeface="+mn-ea"/>
              </a:rPr>
              <a:t>进行开发。</a:t>
            </a:r>
          </a:p>
          <a:p>
            <a:pPr indent="266700" algn="just">
              <a:spcAft>
                <a:spcPts val="0"/>
              </a:spcAft>
            </a:pPr>
            <a:r>
              <a:rPr lang="en-US" altLang="zh-CN" sz="3350" kern="100" dirty="0">
                <a:latin typeface="+mn-ea"/>
              </a:rPr>
              <a:t>     </a:t>
            </a:r>
            <a:r>
              <a:rPr lang="zh-CN" altLang="zh-CN" sz="3350" kern="100" dirty="0">
                <a:latin typeface="+mn-ea"/>
              </a:rPr>
              <a:t>后台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p>
        </p:txBody>
      </p:sp>
    </p:spTree>
    <p:extLst>
      <p:ext uri="{BB962C8B-B14F-4D97-AF65-F5344CB8AC3E}">
        <p14:creationId xmlns:p14="http://schemas.microsoft.com/office/powerpoint/2010/main" val="332953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a:t>经济可行性：</a:t>
            </a:r>
            <a:r>
              <a:rPr lang="zh-CN" altLang="en-US" sz="3200" dirty="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a:t>技术可行性：</a:t>
            </a:r>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a:t>技术可行性：</a:t>
            </a:r>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5" name="文本框 4"/>
          <p:cNvSpPr txBox="1"/>
          <p:nvPr/>
        </p:nvSpPr>
        <p:spPr>
          <a:xfrm>
            <a:off x="0" y="556486"/>
            <a:ext cx="2646878" cy="584775"/>
          </a:xfrm>
          <a:prstGeom prst="rect">
            <a:avLst/>
          </a:prstGeom>
          <a:noFill/>
        </p:spPr>
        <p:txBody>
          <a:bodyPr wrap="none" rtlCol="0">
            <a:spAutoFit/>
          </a:bodyPr>
          <a:lstStyle/>
          <a:p>
            <a:r>
              <a:rPr lang="zh-CN" altLang="en-US" sz="3200" b="1" dirty="0"/>
              <a:t>法律可行性：</a:t>
            </a:r>
          </a:p>
        </p:txBody>
      </p:sp>
      <p:sp>
        <p:nvSpPr>
          <p:cNvPr id="7" name="文本框 6"/>
          <p:cNvSpPr txBox="1"/>
          <p:nvPr/>
        </p:nvSpPr>
        <p:spPr>
          <a:xfrm>
            <a:off x="-85315" y="4903639"/>
            <a:ext cx="3467616" cy="584775"/>
          </a:xfrm>
          <a:prstGeom prst="rect">
            <a:avLst/>
          </a:prstGeom>
          <a:noFill/>
        </p:spPr>
        <p:txBody>
          <a:bodyPr wrap="none" rtlCol="0">
            <a:spAutoFit/>
          </a:bodyPr>
          <a:lstStyle/>
          <a:p>
            <a:r>
              <a:rPr lang="zh-CN" altLang="en-US" sz="3200" b="1" dirty="0"/>
              <a:t>用户使用可行性：</a:t>
            </a:r>
          </a:p>
        </p:txBody>
      </p:sp>
      <p:sp>
        <p:nvSpPr>
          <p:cNvPr id="8" name="文本框 7"/>
          <p:cNvSpPr txBox="1"/>
          <p:nvPr/>
        </p:nvSpPr>
        <p:spPr>
          <a:xfrm>
            <a:off x="-42658" y="1604254"/>
            <a:ext cx="2646878" cy="584775"/>
          </a:xfrm>
          <a:prstGeom prst="rect">
            <a:avLst/>
          </a:prstGeom>
          <a:noFill/>
        </p:spPr>
        <p:txBody>
          <a:bodyPr wrap="none" rtlCol="0">
            <a:spAutoFit/>
          </a:bodyPr>
          <a:lstStyle/>
          <a:p>
            <a:r>
              <a:rPr lang="zh-CN" altLang="en-US" sz="3200" b="1" dirty="0"/>
              <a:t>操作可行性：</a:t>
            </a:r>
          </a:p>
        </p:txBody>
      </p:sp>
      <p:sp>
        <p:nvSpPr>
          <p:cNvPr id="2" name="矩形 1"/>
          <p:cNvSpPr/>
          <p:nvPr/>
        </p:nvSpPr>
        <p:spPr>
          <a:xfrm>
            <a:off x="308224" y="1148203"/>
            <a:ext cx="12277315" cy="492443"/>
          </a:xfrm>
          <a:prstGeom prst="rect">
            <a:avLst/>
          </a:prstGeom>
        </p:spPr>
        <p:txBody>
          <a:bodyPr wrap="square">
            <a:spAutoFit/>
          </a:bodyPr>
          <a:lstStyle/>
          <a:p>
            <a:pPr indent="266700" algn="just">
              <a:spcAft>
                <a:spcPts val="0"/>
              </a:spcAft>
            </a:pPr>
            <a:r>
              <a:rPr lang="zh-CN" altLang="zh-CN" sz="2600" kern="100" dirty="0">
                <a:latin typeface="+mn-ea"/>
              </a:rPr>
              <a:t>未预见系统开发导致的侵权、违法和责任</a:t>
            </a:r>
            <a:r>
              <a:rPr lang="zh-CN" altLang="zh-CN" sz="2600" kern="100" dirty="0" smtClean="0">
                <a:latin typeface="+mn-ea"/>
              </a:rPr>
              <a:t>。</a:t>
            </a:r>
            <a:endParaRPr lang="zh-CN" altLang="zh-CN" sz="2600" kern="100" dirty="0">
              <a:latin typeface="+mn-ea"/>
            </a:endParaRPr>
          </a:p>
        </p:txBody>
      </p:sp>
      <p:sp>
        <p:nvSpPr>
          <p:cNvPr id="4" name="矩形 3"/>
          <p:cNvSpPr/>
          <p:nvPr/>
        </p:nvSpPr>
        <p:spPr>
          <a:xfrm>
            <a:off x="-69545" y="2099784"/>
            <a:ext cx="12192000" cy="2893100"/>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一</a:t>
            </a:r>
            <a:r>
              <a:rPr lang="zh-CN" altLang="zh-CN" sz="2600" kern="100" dirty="0">
                <a:latin typeface="+mn-ea"/>
              </a:rPr>
              <a:t>个系统设计的成功与否，一个非常重要的考察因素就是使用者的使用感受，本</a:t>
            </a:r>
            <a:r>
              <a:rPr lang="en-US" altLang="zh-CN" sz="2600" kern="100" dirty="0">
                <a:latin typeface="+mn-ea"/>
              </a:rPr>
              <a:t>app</a:t>
            </a:r>
            <a:r>
              <a:rPr lang="zh-CN" altLang="zh-CN" sz="26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en-US" altLang="zh-CN" sz="2600" kern="100" dirty="0" smtClean="0">
                <a:latin typeface="+mn-ea"/>
              </a:rPr>
              <a:t>    </a:t>
            </a:r>
            <a:r>
              <a:rPr lang="zh-CN" altLang="zh-CN" sz="2600" kern="100" dirty="0" smtClean="0">
                <a:latin typeface="+mn-ea"/>
              </a:rPr>
              <a:t>后台</a:t>
            </a:r>
            <a:r>
              <a:rPr lang="zh-CN" altLang="zh-CN" sz="2600" kern="100" dirty="0">
                <a:latin typeface="+mn-ea"/>
              </a:rPr>
              <a:t>的开发采用类似</a:t>
            </a:r>
            <a:r>
              <a:rPr lang="en-US" altLang="zh-CN" sz="2600" kern="100" dirty="0">
                <a:latin typeface="+mn-ea"/>
              </a:rPr>
              <a:t>WordPress</a:t>
            </a:r>
            <a:r>
              <a:rPr lang="zh-CN" altLang="zh-CN" sz="26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42658" y="5488414"/>
            <a:ext cx="12192000" cy="1292662"/>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根据</a:t>
            </a:r>
            <a:r>
              <a:rPr lang="zh-CN" altLang="zh-CN" sz="2600" kern="100" dirty="0">
                <a:latin typeface="+mn-ea"/>
              </a:rPr>
              <a:t>《</a:t>
            </a:r>
            <a:r>
              <a:rPr lang="en-US" altLang="zh-CN" sz="2600" kern="100" dirty="0">
                <a:latin typeface="+mn-ea"/>
              </a:rPr>
              <a:t>2016</a:t>
            </a:r>
            <a:r>
              <a:rPr lang="zh-CN" altLang="zh-CN" sz="2600" kern="100" dirty="0">
                <a:latin typeface="+mn-ea"/>
              </a:rPr>
              <a:t>中国体育消费生态报告》，垂钓类消费集中在</a:t>
            </a:r>
            <a:r>
              <a:rPr lang="en-US" altLang="zh-CN" sz="2600" kern="100" dirty="0">
                <a:latin typeface="+mn-ea"/>
              </a:rPr>
              <a:t>26-35</a:t>
            </a:r>
            <a:r>
              <a:rPr lang="zh-CN" altLang="zh-CN" sz="2600" kern="100" dirty="0">
                <a:latin typeface="+mn-ea"/>
              </a:rPr>
              <a:t>岁（</a:t>
            </a:r>
            <a:r>
              <a:rPr lang="en-US" altLang="zh-CN" sz="2600" kern="100" dirty="0">
                <a:latin typeface="+mn-ea"/>
              </a:rPr>
              <a:t>80</a:t>
            </a:r>
            <a:r>
              <a:rPr lang="zh-CN" altLang="zh-CN" sz="2600" kern="100" dirty="0">
                <a:latin typeface="+mn-ea"/>
              </a:rPr>
              <a:t>后），该群体在垂钓类消费中占</a:t>
            </a:r>
            <a:r>
              <a:rPr lang="en-US" altLang="zh-CN" sz="2600" kern="100" dirty="0">
                <a:latin typeface="+mn-ea"/>
              </a:rPr>
              <a:t>68.97%</a:t>
            </a:r>
            <a:r>
              <a:rPr lang="zh-CN" altLang="zh-CN" sz="26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4" name="文本框 3"/>
          <p:cNvSpPr txBox="1"/>
          <p:nvPr/>
        </p:nvSpPr>
        <p:spPr>
          <a:xfrm>
            <a:off x="451412" y="612560"/>
            <a:ext cx="1723549" cy="707886"/>
          </a:xfrm>
          <a:prstGeom prst="rect">
            <a:avLst/>
          </a:prstGeom>
          <a:noFill/>
        </p:spPr>
        <p:txBody>
          <a:bodyPr wrap="none" rtlCol="0">
            <a:spAutoFit/>
          </a:bodyPr>
          <a:lstStyle/>
          <a:p>
            <a:r>
              <a:rPr lang="zh-CN" altLang="en-US" sz="4000" b="1" dirty="0" smtClean="0"/>
              <a:t>工作包</a:t>
            </a:r>
            <a:endParaRPr lang="zh-CN" altLang="en-US" sz="4000" b="1" dirty="0"/>
          </a:p>
        </p:txBody>
      </p:sp>
      <p:pic>
        <p:nvPicPr>
          <p:cNvPr id="5" name="图片 4"/>
          <p:cNvPicPr>
            <a:picLocks noChangeAspect="1"/>
          </p:cNvPicPr>
          <p:nvPr/>
        </p:nvPicPr>
        <p:blipFill>
          <a:blip r:embed="rId3"/>
          <a:stretch>
            <a:fillRect/>
          </a:stretch>
        </p:blipFill>
        <p:spPr>
          <a:xfrm>
            <a:off x="833377" y="1312227"/>
            <a:ext cx="10766557" cy="5545773"/>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3" name="文本框 2"/>
          <p:cNvSpPr txBox="1"/>
          <p:nvPr/>
        </p:nvSpPr>
        <p:spPr>
          <a:xfrm>
            <a:off x="183356" y="623236"/>
            <a:ext cx="2236510" cy="707886"/>
          </a:xfrm>
          <a:prstGeom prst="rect">
            <a:avLst/>
          </a:prstGeom>
          <a:noFill/>
        </p:spPr>
        <p:txBody>
          <a:bodyPr wrap="none" rtlCol="0">
            <a:spAutoFit/>
          </a:bodyPr>
          <a:lstStyle/>
          <a:p>
            <a:pPr algn="ctr"/>
            <a:r>
              <a:rPr lang="zh-CN" altLang="en-US" sz="4000" b="1" dirty="0" smtClean="0"/>
              <a:t>任务分配</a:t>
            </a:r>
            <a:endParaRPr lang="zh-CN" altLang="en-US" sz="4000" b="1" dirty="0"/>
          </a:p>
        </p:txBody>
      </p:sp>
      <p:pic>
        <p:nvPicPr>
          <p:cNvPr id="4" name="图片 3"/>
          <p:cNvPicPr>
            <a:picLocks noChangeAspect="1"/>
          </p:cNvPicPr>
          <p:nvPr/>
        </p:nvPicPr>
        <p:blipFill>
          <a:blip r:embed="rId3"/>
          <a:stretch>
            <a:fillRect/>
          </a:stretch>
        </p:blipFill>
        <p:spPr>
          <a:xfrm>
            <a:off x="183356" y="1240814"/>
            <a:ext cx="11728142" cy="4905740"/>
          </a:xfrm>
          <a:prstGeom prst="rect">
            <a:avLst/>
          </a:prstGeom>
        </p:spPr>
      </p:pic>
      <p:sp>
        <p:nvSpPr>
          <p:cNvPr id="5" name="矩形 4"/>
          <p:cNvSpPr/>
          <p:nvPr/>
        </p:nvSpPr>
        <p:spPr>
          <a:xfrm>
            <a:off x="183356" y="6146554"/>
            <a:ext cx="6547413" cy="410882"/>
          </a:xfrm>
          <a:prstGeom prst="rect">
            <a:avLst/>
          </a:prstGeom>
        </p:spPr>
        <p:txBody>
          <a:bodyPr wrap="square">
            <a:spAutoFit/>
          </a:bodyPr>
          <a:lstStyle/>
          <a:p>
            <a:pPr>
              <a:lnSpc>
                <a:spcPct val="115000"/>
              </a:lnSpc>
              <a:spcAft>
                <a:spcPts val="1000"/>
              </a:spcAft>
            </a:pPr>
            <a:r>
              <a:rPr lang="zh-CN" altLang="zh-CN" b="1" dirty="0">
                <a:latin typeface="Cambria" panose="02040503050406030204" pitchFamily="18" charset="0"/>
                <a:ea typeface="宋体" panose="02010600030101010101" pitchFamily="2" charset="-122"/>
                <a:cs typeface="Times New Roman" panose="02020603050405020304" pitchFamily="18" charset="0"/>
              </a:rPr>
              <a:t>注：√表示该任务与成员相关，×表示该任务与成员不相关</a:t>
            </a:r>
            <a:endParaRPr lang="zh-CN" altLang="zh-CN"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380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[5]</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a:t>OBS</a:t>
            </a:r>
            <a:r>
              <a:rPr lang="zh-CN" altLang="en-US" sz="4400" b="1" dirty="0"/>
              <a:t>图</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05" y="652901"/>
            <a:ext cx="9548277" cy="6199592"/>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项目经理</a:t>
            </a:r>
            <a:endParaRPr lang="en-US" altLang="zh-CN" sz="2800" dirty="0"/>
          </a:p>
          <a:p>
            <a:pPr algn="ctr"/>
            <a:r>
              <a:rPr lang="zh-CN" altLang="en-US" sz="2800" dirty="0"/>
              <a:t>任务审核员</a:t>
            </a:r>
            <a:endParaRPr lang="en-US" altLang="zh-CN" sz="2800" dirty="0"/>
          </a:p>
          <a:p>
            <a:pPr algn="ctr"/>
            <a:r>
              <a:rPr lang="zh-CN" altLang="en-US" sz="2800" dirty="0"/>
              <a:t>计划调整员</a:t>
            </a:r>
            <a:endParaRPr lang="en-US" altLang="zh-CN" sz="2800" dirty="0"/>
          </a:p>
          <a:p>
            <a:pPr algn="ctr"/>
            <a:r>
              <a:rPr lang="zh-CN" altLang="en-US" sz="2800" dirty="0"/>
              <a:t>文档编写员</a:t>
            </a:r>
            <a:endParaRPr lang="en-US" altLang="zh-CN" sz="2800" dirty="0"/>
          </a:p>
          <a:p>
            <a:pPr algn="ctr"/>
            <a:r>
              <a:rPr lang="zh-CN" altLang="en-US" sz="2800" dirty="0"/>
              <a:t>文档整合员</a:t>
            </a:r>
            <a:endParaRPr lang="en-US" altLang="zh-CN" sz="2800" dirty="0"/>
          </a:p>
          <a:p>
            <a:pPr algn="ctr"/>
            <a:r>
              <a:rPr lang="en-US" altLang="zh-CN" sz="2800" dirty="0"/>
              <a:t>PPT</a:t>
            </a:r>
            <a:r>
              <a:rPr lang="zh-CN" altLang="en-US" sz="2800" dirty="0"/>
              <a:t>编写员</a:t>
            </a:r>
            <a:endParaRPr lang="en-US" altLang="zh-CN" sz="2800" dirty="0"/>
          </a:p>
          <a:p>
            <a:pPr algn="ctr"/>
            <a:r>
              <a:rPr lang="zh-CN" altLang="en-US" sz="2800" dirty="0"/>
              <a:t>会议记录员</a:t>
            </a:r>
            <a:endParaRPr lang="en-US" altLang="zh-CN" sz="2800" dirty="0"/>
          </a:p>
          <a:p>
            <a:pPr algn="ctr"/>
            <a:r>
              <a:rPr lang="zh-CN" altLang="en-US" sz="2800" dirty="0"/>
              <a:t>录音记录员</a:t>
            </a:r>
            <a:endParaRPr lang="en-US" altLang="zh-CN" sz="2800" dirty="0"/>
          </a:p>
          <a:p>
            <a:pPr algn="ctr"/>
            <a:r>
              <a:rPr lang="zh-CN" altLang="en-US" sz="2800" dirty="0"/>
              <a:t>配置管理员</a:t>
            </a:r>
            <a:endParaRPr lang="en-US" altLang="zh-CN" sz="2800" dirty="0"/>
          </a:p>
          <a:p>
            <a:pPr algn="ctr"/>
            <a:r>
              <a:rPr lang="zh-CN" altLang="en-US" sz="2800" dirty="0"/>
              <a:t>网络管理员</a:t>
            </a:r>
            <a:endParaRPr lang="en-US" altLang="zh-CN" sz="2800" dirty="0"/>
          </a:p>
          <a:p>
            <a:pPr algn="ctr"/>
            <a:r>
              <a:rPr lang="zh-CN" altLang="en-US" sz="2800" dirty="0"/>
              <a:t>设备管理员</a:t>
            </a:r>
            <a:endParaRPr lang="en-US" altLang="zh-CN" sz="2800" dirty="0"/>
          </a:p>
          <a:p>
            <a:pPr algn="ctr"/>
            <a:r>
              <a:rPr lang="zh-CN" altLang="en-US" sz="2800" dirty="0"/>
              <a:t>原型设计员</a:t>
            </a:r>
            <a:endParaRPr lang="en-US" altLang="zh-CN" sz="2800" dirty="0"/>
          </a:p>
          <a:p>
            <a:pPr algn="ctr"/>
            <a:r>
              <a:rPr lang="zh-CN" altLang="en-US" sz="2800" dirty="0"/>
              <a:t>用户访谈员</a:t>
            </a:r>
            <a:endParaRPr lang="en-US" altLang="zh-CN" sz="2800" dirty="0"/>
          </a:p>
        </p:txBody>
      </p:sp>
      <p:pic>
        <p:nvPicPr>
          <p:cNvPr id="16" name="图片 15"/>
          <p:cNvPicPr>
            <a:picLocks noChangeAspect="1"/>
          </p:cNvPicPr>
          <p:nvPr/>
        </p:nvPicPr>
        <p:blipFill>
          <a:blip r:embed="rId3"/>
          <a:stretch>
            <a:fillRect/>
          </a:stretch>
        </p:blipFill>
        <p:spPr>
          <a:xfrm>
            <a:off x="2542019" y="1637135"/>
            <a:ext cx="9461711" cy="4615724"/>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a:t>角色和职责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项目组成员</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主要项目发起人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a:t>识别干系人</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198" t="2669" r="5968" b="4878"/>
          <a:stretch/>
        </p:blipFill>
        <p:spPr>
          <a:xfrm>
            <a:off x="2773680" y="672700"/>
            <a:ext cx="8549640" cy="6170060"/>
          </a:xfrm>
          <a:prstGeom prst="rect">
            <a:avLst/>
          </a:prstGeom>
        </p:spPr>
      </p:pic>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28726" y="704421"/>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2" y="1385699"/>
            <a:ext cx="12161298" cy="5258941"/>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 y="1177277"/>
            <a:ext cx="9784080" cy="5680723"/>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t>[6]</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a:t>总</a:t>
            </a:r>
            <a:r>
              <a:rPr lang="en-US" altLang="zh-CN" sz="3200" b="1" dirty="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a:t>项目启动</a:t>
            </a:r>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a:t>项目计划</a:t>
            </a:r>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第一轮迭代（</a:t>
            </a:r>
            <a:r>
              <a:rPr lang="zh-CN" altLang="en-US" sz="2800" b="1" dirty="0"/>
              <a:t>需求获取，需求分析，需求说明，验证</a:t>
            </a:r>
            <a:r>
              <a:rPr lang="zh-CN" altLang="en-US" sz="3200" b="1" dirty="0"/>
              <a:t>）</a:t>
            </a:r>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第二轮迭代（需求分析，原型开发）</a:t>
            </a:r>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第三轮迭代</a:t>
            </a:r>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a:t>项目控制</a:t>
            </a:r>
            <a:endParaRPr lang="en-US" altLang="zh-CN" sz="3200" b="1" dirty="0"/>
          </a:p>
          <a:p>
            <a:pPr algn="ctr"/>
            <a:r>
              <a:rPr lang="zh-CN" altLang="en-US" sz="3200" b="1" dirty="0"/>
              <a:t>（任务分配，</a:t>
            </a:r>
            <a:endParaRPr lang="en-US" altLang="zh-CN" sz="3200" b="1" dirty="0"/>
          </a:p>
          <a:p>
            <a:pPr algn="ctr"/>
            <a:r>
              <a:rPr lang="zh-CN" altLang="en-US" sz="3200" b="1" dirty="0"/>
              <a:t>项目控制，</a:t>
            </a:r>
            <a:endParaRPr lang="en-US" altLang="zh-CN" sz="3200" b="1" dirty="0"/>
          </a:p>
          <a:p>
            <a:pPr algn="ctr"/>
            <a:r>
              <a:rPr lang="zh-CN" altLang="en-US" sz="3200" b="1" dirty="0"/>
              <a:t>需求管理）</a:t>
            </a:r>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1600" dirty="0" smtClean="0"/>
              <a:t>[2</a:t>
            </a:r>
            <a:r>
              <a:rPr lang="en-US" altLang="zh-CN" sz="1600" dirty="0"/>
              <a:t>]</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活动的人群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a:t>项目收尾</a:t>
            </a:r>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zh-CN" altLang="en-US" sz="3200" dirty="0"/>
              <a:t>输入输出</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en-US" altLang="zh-CN" sz="1600" dirty="0" smtClean="0"/>
              <a:t>[7]</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风险识别</a:t>
            </a:r>
            <a:r>
              <a:rPr lang="en-US" altLang="zh-CN" sz="1600" dirty="0"/>
              <a:t>[</a:t>
            </a:r>
            <a:r>
              <a:rPr lang="en-US" altLang="zh-CN" sz="1600" dirty="0" smtClean="0"/>
              <a:t>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项目风险概率和影响定义</a:t>
            </a:r>
            <a:r>
              <a:rPr lang="en-US" altLang="zh-CN" sz="1600" dirty="0" smtClean="0">
                <a:solidFill>
                  <a:srgbClr val="365A96"/>
                </a:solidFill>
              </a:rPr>
              <a:t>[1</a:t>
            </a:r>
            <a:r>
              <a:rPr lang="en-US" altLang="zh-CN" sz="1600" dirty="0">
                <a:solidFill>
                  <a:srgbClr val="365A96"/>
                </a:solidFill>
              </a:rPr>
              <a:t>]</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6016574"/>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a:t>
            </a:r>
            <a:r>
              <a:rPr lang="zh-CN" altLang="zh-CN" dirty="0" smtClean="0"/>
              <a:t>风险</a:t>
            </a:r>
            <a:r>
              <a:rPr lang="zh-CN" altLang="en-US" dirty="0" smtClean="0"/>
              <a:t>评估</a:t>
            </a:r>
            <a:r>
              <a:rPr lang="en-US" altLang="zh-CN" dirty="0" smtClean="0"/>
              <a:t> </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52230"/>
          <a:stretch/>
        </p:blipFill>
        <p:spPr>
          <a:xfrm>
            <a:off x="190500" y="631610"/>
            <a:ext cx="11868150" cy="6238930"/>
          </a:xfrm>
          <a:prstGeom prst="rect">
            <a:avLst/>
          </a:prstGeom>
        </p:spPr>
      </p:pic>
    </p:spTree>
    <p:extLst>
      <p:ext uri="{BB962C8B-B14F-4D97-AF65-F5344CB8AC3E}">
        <p14:creationId xmlns:p14="http://schemas.microsoft.com/office/powerpoint/2010/main" val="7346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 b="42873"/>
          <a:stretch/>
        </p:blipFill>
        <p:spPr>
          <a:xfrm>
            <a:off x="1950720" y="588441"/>
            <a:ext cx="8340305" cy="6269559"/>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3200" dirty="0"/>
              <a:t>——</a:t>
            </a:r>
            <a:r>
              <a:rPr lang="zh-CN" altLang="en-US" sz="3200" dirty="0"/>
              <a:t>项目描述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1994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44860"/>
          <a:stretch/>
        </p:blipFill>
        <p:spPr>
          <a:xfrm>
            <a:off x="1798320" y="612560"/>
            <a:ext cx="8553665" cy="6220797"/>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9889"/>
          <a:stretch/>
        </p:blipFill>
        <p:spPr>
          <a:xfrm>
            <a:off x="1722120" y="675979"/>
            <a:ext cx="8953713" cy="6182021"/>
          </a:xfrm>
          <a:prstGeom prst="rect">
            <a:avLst/>
          </a:prstGeom>
        </p:spPr>
      </p:pic>
    </p:spTree>
    <p:extLst>
      <p:ext uri="{BB962C8B-B14F-4D97-AF65-F5344CB8AC3E}">
        <p14:creationId xmlns:p14="http://schemas.microsoft.com/office/powerpoint/2010/main" val="32516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成本管理计划</a:t>
            </a:r>
            <a:r>
              <a:rPr lang="en-US" altLang="zh-CN" sz="3200" dirty="0"/>
              <a:t>——</a:t>
            </a:r>
            <a:r>
              <a:rPr lang="zh-CN" altLang="en-US" sz="3200" dirty="0"/>
              <a:t>项目成本估算</a:t>
            </a:r>
            <a:r>
              <a:rPr lang="en-US" altLang="zh-CN" sz="1600" dirty="0" smtClean="0">
                <a:solidFill>
                  <a:srgbClr val="365A96"/>
                </a:solidFill>
              </a:rPr>
              <a:t>[1</a:t>
            </a:r>
            <a:r>
              <a:rPr lang="zh-CN" altLang="en-US" sz="1600" dirty="0" smtClean="0">
                <a:solidFill>
                  <a:srgbClr val="365A96"/>
                </a:solidFill>
              </a:rPr>
              <a:t>，</a:t>
            </a:r>
            <a:r>
              <a:rPr lang="en-US" altLang="zh-CN" sz="1600" dirty="0" smtClean="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6353"/>
            <a:ext cx="12192000" cy="5520647"/>
          </a:xfrm>
          <a:prstGeom prst="rect">
            <a:avLst/>
          </a:prstGeom>
        </p:spPr>
      </p:pic>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管理机构</a:t>
            </a:r>
            <a:r>
              <a:rPr lang="en-US" altLang="zh-CN" sz="1600" dirty="0">
                <a:solidFill>
                  <a:srgbClr val="365A96"/>
                </a:solidFill>
              </a:rPr>
              <a:t>[</a:t>
            </a:r>
            <a:r>
              <a:rPr lang="en-US" altLang="zh-CN" sz="1600" dirty="0" smtClean="0">
                <a:solidFill>
                  <a:srgbClr val="365A96"/>
                </a:solidFill>
              </a:rPr>
              <a:t>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77040" y="776177"/>
            <a:ext cx="11837919" cy="589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2.</a:t>
            </a:r>
            <a:r>
              <a:rPr lang="zh-CN" altLang="zh-CN" sz="2400" dirty="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3.</a:t>
            </a:r>
            <a:r>
              <a:rPr lang="zh-CN" altLang="zh-CN" sz="2400" dirty="0">
                <a:latin typeface="+mn-ea"/>
                <a:cs typeface="Times New Roman" panose="02020603050405020304" pitchFamily="18" charset="0"/>
              </a:rPr>
              <a:t>只有配置管理员有权限新建分支、合并分支。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项目最新的进度体现在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graphicFrame>
        <p:nvGraphicFramePr>
          <p:cNvPr id="4" name="表格 3">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844984702"/>
              </p:ext>
            </p:extLst>
          </p:nvPr>
        </p:nvGraphicFramePr>
        <p:xfrm>
          <a:off x="52474" y="638573"/>
          <a:ext cx="12085097" cy="6209528"/>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0" y="1608706"/>
            <a:ext cx="12161298" cy="3970318"/>
          </a:xfrm>
          <a:prstGeom prst="rect">
            <a:avLst/>
          </a:prstGeom>
        </p:spPr>
        <p:txBody>
          <a:bodyPr wrap="square">
            <a:spAutoFit/>
          </a:bodyPr>
          <a:lstStyle/>
          <a:p>
            <a:pPr>
              <a:lnSpc>
                <a:spcPct val="150000"/>
              </a:lnSpc>
            </a:pPr>
            <a:r>
              <a:rPr lang="zh-CN" altLang="en-US" sz="2400" dirty="0" smtClean="0"/>
              <a:t>[</a:t>
            </a:r>
            <a:r>
              <a:rPr lang="en-US" altLang="zh-CN" sz="2400" dirty="0" smtClean="0"/>
              <a:t>1</a:t>
            </a:r>
            <a:r>
              <a:rPr lang="zh-CN" altLang="en-US" sz="2400" dirty="0" smtClean="0"/>
              <a:t>]</a:t>
            </a:r>
            <a:r>
              <a:rPr lang="zh-CN" altLang="en-US" sz="2400" dirty="0"/>
              <a:t>	</a:t>
            </a:r>
            <a:r>
              <a:rPr lang="en-US" altLang="zh-CN" sz="2400" dirty="0"/>
              <a:t>PRD2018-G06-</a:t>
            </a:r>
            <a:r>
              <a:rPr lang="zh-CN" altLang="en-US" sz="2400" dirty="0"/>
              <a:t>需求工程项目计划</a:t>
            </a:r>
            <a:r>
              <a:rPr lang="en-US" altLang="zh-CN" sz="2400" dirty="0"/>
              <a:t>v1.2.8 2018-10-30 </a:t>
            </a:r>
            <a:r>
              <a:rPr lang="en-US" altLang="zh-CN" sz="2400" dirty="0" err="1" smtClean="0"/>
              <a:t>Beking</a:t>
            </a:r>
            <a:endParaRPr lang="en-US" altLang="zh-CN" sz="2400" dirty="0" smtClean="0"/>
          </a:p>
          <a:p>
            <a:pPr>
              <a:lnSpc>
                <a:spcPct val="150000"/>
              </a:lnSpc>
            </a:pPr>
            <a:r>
              <a:rPr lang="zh-CN" altLang="en-US" sz="2400" dirty="0" smtClean="0"/>
              <a:t>[</a:t>
            </a:r>
            <a:r>
              <a:rPr lang="en-US" altLang="zh-CN" sz="2400" dirty="0" smtClean="0"/>
              <a:t>2</a:t>
            </a:r>
            <a:r>
              <a:rPr lang="zh-CN" altLang="en-US" sz="2400" dirty="0" smtClean="0"/>
              <a:t>]</a:t>
            </a:r>
            <a:r>
              <a:rPr lang="zh-CN" altLang="en-US" sz="2400" dirty="0"/>
              <a:t>	</a:t>
            </a:r>
            <a:r>
              <a:rPr lang="en-US" altLang="zh-CN" sz="2400" dirty="0" smtClean="0"/>
              <a:t>PRD2018-G06-</a:t>
            </a:r>
            <a:r>
              <a:rPr lang="zh-CN" altLang="en-US" sz="2400" dirty="0"/>
              <a:t>项目章程</a:t>
            </a:r>
            <a:r>
              <a:rPr lang="en-US" altLang="zh-CN" sz="2400" dirty="0"/>
              <a:t>v1.1.0 2018-10-20 </a:t>
            </a:r>
            <a:r>
              <a:rPr lang="en-US" altLang="zh-CN" sz="2400" dirty="0" err="1" smtClean="0"/>
              <a:t>maojiao</a:t>
            </a:r>
            <a:endParaRPr lang="en-US" altLang="zh-CN" sz="2400" dirty="0" smtClean="0"/>
          </a:p>
          <a:p>
            <a:pPr>
              <a:lnSpc>
                <a:spcPct val="150000"/>
              </a:lnSpc>
            </a:pPr>
            <a:r>
              <a:rPr lang="zh-CN" altLang="en-US" sz="2400" dirty="0" smtClean="0"/>
              <a:t>[</a:t>
            </a:r>
            <a:r>
              <a:rPr lang="en-US" altLang="zh-CN" sz="2400" dirty="0" smtClean="0"/>
              <a:t>3</a:t>
            </a:r>
            <a:r>
              <a:rPr lang="zh-CN" altLang="en-US" sz="2400" dirty="0" smtClean="0"/>
              <a:t>]</a:t>
            </a:r>
            <a:r>
              <a:rPr lang="zh-CN" altLang="en-US" sz="2400" dirty="0"/>
              <a:t>	</a:t>
            </a:r>
            <a:r>
              <a:rPr lang="en-US" altLang="zh-CN" sz="2400" dirty="0" smtClean="0"/>
              <a:t>PRD2018-G06-</a:t>
            </a:r>
            <a:r>
              <a:rPr lang="zh-CN" altLang="en-US" sz="2400" dirty="0"/>
              <a:t>可行性分析报告</a:t>
            </a:r>
            <a:r>
              <a:rPr lang="en-US" altLang="zh-CN" sz="2400" dirty="0"/>
              <a:t>v0.1.5 2018-10-30 </a:t>
            </a:r>
            <a:r>
              <a:rPr lang="en-US" altLang="zh-CN" sz="2400" dirty="0" err="1" smtClean="0"/>
              <a:t>lpc</a:t>
            </a:r>
            <a:endParaRPr lang="en-US" altLang="zh-CN" sz="2400" dirty="0" smtClean="0"/>
          </a:p>
          <a:p>
            <a:pPr>
              <a:lnSpc>
                <a:spcPct val="150000"/>
              </a:lnSpc>
            </a:pPr>
            <a:r>
              <a:rPr lang="zh-CN" altLang="en-US" sz="2400" dirty="0" smtClean="0"/>
              <a:t>[</a:t>
            </a:r>
            <a:r>
              <a:rPr lang="en-US" altLang="zh-CN" sz="2400" dirty="0" smtClean="0"/>
              <a:t>5</a:t>
            </a:r>
            <a:r>
              <a:rPr lang="zh-CN" altLang="en-US" sz="2400" dirty="0" smtClean="0"/>
              <a:t>]</a:t>
            </a:r>
            <a:r>
              <a:rPr lang="zh-CN" altLang="en-US" sz="2400" dirty="0"/>
              <a:t>	</a:t>
            </a:r>
            <a:r>
              <a:rPr lang="en-US" altLang="zh-CN" sz="2400" dirty="0"/>
              <a:t>PRD2018-G06-OBS 2018-10-21 </a:t>
            </a:r>
            <a:r>
              <a:rPr lang="en-US" altLang="zh-CN" sz="2400" dirty="0" err="1" smtClean="0"/>
              <a:t>Beking</a:t>
            </a:r>
            <a:r>
              <a:rPr lang="en-US" altLang="zh-CN" sz="2400" dirty="0"/>
              <a:t>	</a:t>
            </a:r>
            <a:endParaRPr lang="en-US" altLang="zh-CN" sz="2400" dirty="0" smtClean="0"/>
          </a:p>
          <a:p>
            <a:pPr>
              <a:lnSpc>
                <a:spcPct val="150000"/>
              </a:lnSpc>
            </a:pPr>
            <a:r>
              <a:rPr lang="en-US" altLang="zh-CN" sz="2400" dirty="0" smtClean="0"/>
              <a:t>[6]</a:t>
            </a:r>
            <a:r>
              <a:rPr lang="en-US" altLang="zh-CN" sz="2400" dirty="0"/>
              <a:t>	</a:t>
            </a:r>
            <a:r>
              <a:rPr lang="en-US" altLang="zh-CN" sz="2400" dirty="0" smtClean="0"/>
              <a:t>PRD2018-G06-WBS </a:t>
            </a:r>
            <a:r>
              <a:rPr lang="en-US" altLang="zh-CN" sz="2400" dirty="0"/>
              <a:t>2018-10-21 </a:t>
            </a:r>
            <a:r>
              <a:rPr lang="en-US" altLang="zh-CN" sz="2400" dirty="0" err="1" smtClean="0"/>
              <a:t>Beking</a:t>
            </a:r>
            <a:endParaRPr lang="en-US" altLang="zh-CN" sz="2400" dirty="0" smtClean="0"/>
          </a:p>
          <a:p>
            <a:pPr>
              <a:lnSpc>
                <a:spcPct val="150000"/>
              </a:lnSpc>
            </a:pPr>
            <a:r>
              <a:rPr lang="en-US" altLang="zh-CN" sz="2400" dirty="0" smtClean="0"/>
              <a:t>[7]</a:t>
            </a:r>
            <a:r>
              <a:rPr lang="en-US" altLang="zh-CN" sz="2400" dirty="0"/>
              <a:t>	</a:t>
            </a:r>
            <a:r>
              <a:rPr lang="en-US" altLang="zh-CN" sz="2400" dirty="0" smtClean="0"/>
              <a:t>PRD2018-G06-GANTTv1.1.8.mpp </a:t>
            </a:r>
            <a:r>
              <a:rPr lang="en-US" altLang="zh-CN" sz="2400" dirty="0"/>
              <a:t>2018-10-30 </a:t>
            </a:r>
            <a:r>
              <a:rPr lang="en-US" altLang="zh-CN" sz="2400" dirty="0" err="1"/>
              <a:t>usagiowl</a:t>
            </a:r>
            <a:endParaRPr lang="en-US" altLang="zh-CN" sz="2400" dirty="0" smtClean="0"/>
          </a:p>
          <a:p>
            <a:pPr>
              <a:lnSpc>
                <a:spcPct val="150000"/>
              </a:lnSpc>
            </a:pPr>
            <a:r>
              <a:rPr lang="en-US" altLang="zh-CN" sz="2400" dirty="0" smtClean="0"/>
              <a:t>[8]       2017</a:t>
            </a:r>
            <a:r>
              <a:rPr lang="zh-CN" altLang="en-US" sz="2400" dirty="0"/>
              <a:t>年度杭州市人均收入（每小时）来自</a:t>
            </a:r>
            <a:r>
              <a:rPr lang="en-US" altLang="zh-CN" sz="2400" dirty="0"/>
              <a:t>PRD2018</a:t>
            </a:r>
            <a:r>
              <a:rPr lang="zh-CN" altLang="en-US" sz="2400" dirty="0"/>
              <a:t>江亮儒同学的分享 </a:t>
            </a:r>
            <a:r>
              <a:rPr lang="en-US" altLang="zh-CN" sz="2400" dirty="0" smtClean="0"/>
              <a:t>2018-10-31</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776" y="119003"/>
            <a:ext cx="10515600" cy="434975"/>
          </a:xfrm>
        </p:spPr>
        <p:txBody>
          <a:bodyPr>
            <a:normAutofit fontScale="90000"/>
          </a:bodyPr>
          <a:lstStyle/>
          <a:p>
            <a:r>
              <a:rPr lang="zh-CN" altLang="en-US" dirty="0" smtClean="0"/>
              <a:t>会议记录</a:t>
            </a:r>
            <a:endParaRPr lang="zh-CN" altLang="en-US" dirty="0"/>
          </a:p>
        </p:txBody>
      </p:sp>
      <p:pic>
        <p:nvPicPr>
          <p:cNvPr id="5" name="图片 4"/>
          <p:cNvPicPr>
            <a:picLocks noChangeAspect="1"/>
          </p:cNvPicPr>
          <p:nvPr/>
        </p:nvPicPr>
        <p:blipFill>
          <a:blip r:embed="rId3"/>
          <a:stretch>
            <a:fillRect/>
          </a:stretch>
        </p:blipFill>
        <p:spPr>
          <a:xfrm>
            <a:off x="57875" y="767375"/>
            <a:ext cx="5971429" cy="5971429"/>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6105554" y="910232"/>
            <a:ext cx="6028571" cy="5685714"/>
          </a:xfrm>
          <a:prstGeom prst="rect">
            <a:avLst/>
          </a:prstGeom>
          <a:ln>
            <a:solidFill>
              <a:schemeClr val="tx1"/>
            </a:solidFill>
          </a:ln>
        </p:spPr>
      </p:pic>
    </p:spTree>
    <p:extLst>
      <p:ext uri="{BB962C8B-B14F-4D97-AF65-F5344CB8AC3E}">
        <p14:creationId xmlns:p14="http://schemas.microsoft.com/office/powerpoint/2010/main" val="4082461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a:t>小组本次分工</a:t>
            </a:r>
            <a:endParaRPr lang="zh-CN" altLang="en-US" sz="3200" dirty="0"/>
          </a:p>
        </p:txBody>
      </p:sp>
      <p:sp>
        <p:nvSpPr>
          <p:cNvPr id="13" name="矩形 12">
            <a:extLst>
              <a:ext uri="{FF2B5EF4-FFF2-40B4-BE49-F238E27FC236}">
                <a16:creationId xmlns:a16="http://schemas.microsoft.com/office/drawing/2014/main" id="{E13C946F-E936-400C-8313-373C6EECBD54}"/>
              </a:ext>
            </a:extLst>
          </p:cNvPr>
          <p:cNvSpPr/>
          <p:nvPr/>
        </p:nvSpPr>
        <p:spPr>
          <a:xfrm>
            <a:off x="408668" y="1142137"/>
            <a:ext cx="11636728" cy="5848845"/>
          </a:xfrm>
          <a:prstGeom prst="rect">
            <a:avLst/>
          </a:prstGeom>
        </p:spPr>
        <p:txBody>
          <a:bodyPr wrap="square">
            <a:spAutoFit/>
          </a:bodyPr>
          <a:lstStyle/>
          <a:p>
            <a:pPr>
              <a:lnSpc>
                <a:spcPct val="200000"/>
              </a:lnSpc>
            </a:pPr>
            <a:r>
              <a:rPr lang="zh-CN" altLang="en-US" sz="3200" dirty="0"/>
              <a:t>郑丞钧：</a:t>
            </a:r>
            <a:r>
              <a:rPr lang="zh-CN" altLang="zh-CN" sz="3200" dirty="0"/>
              <a:t>甘特图修订更新进度</a:t>
            </a:r>
            <a:r>
              <a:rPr lang="zh-CN" altLang="en-US" sz="3200" dirty="0"/>
              <a:t>，需求工程项目计划的更新</a:t>
            </a:r>
            <a:endParaRPr lang="en-US" altLang="zh-CN" sz="3200" dirty="0"/>
          </a:p>
          <a:p>
            <a:pPr>
              <a:lnSpc>
                <a:spcPct val="200000"/>
              </a:lnSpc>
            </a:pPr>
            <a:r>
              <a:rPr lang="zh-CN" altLang="en-US" sz="3200" dirty="0"/>
              <a:t>苏碧青：需求工程项目计划的更新</a:t>
            </a:r>
          </a:p>
          <a:p>
            <a:pPr>
              <a:lnSpc>
                <a:spcPct val="200000"/>
              </a:lnSpc>
            </a:pPr>
            <a:r>
              <a:rPr lang="zh-CN" altLang="en-US" sz="3200" dirty="0"/>
              <a:t>罗培铖：</a:t>
            </a:r>
            <a:r>
              <a:rPr lang="en-US" altLang="zh-CN" sz="3200" dirty="0"/>
              <a:t>QA</a:t>
            </a:r>
            <a:r>
              <a:rPr lang="zh-CN" altLang="en-US" sz="3200" dirty="0"/>
              <a:t>计划起草，配置管理计划、可行性更新</a:t>
            </a:r>
          </a:p>
          <a:p>
            <a:pPr>
              <a:lnSpc>
                <a:spcPct val="200000"/>
              </a:lnSpc>
            </a:pPr>
            <a:r>
              <a:rPr lang="zh-CN" altLang="en-US" sz="3200" dirty="0"/>
              <a:t>张嘉诚：答辩</a:t>
            </a:r>
            <a:r>
              <a:rPr lang="en-US" altLang="zh-CN" sz="3200" dirty="0"/>
              <a:t>PPT</a:t>
            </a:r>
            <a:r>
              <a:rPr lang="zh-CN" altLang="en-US" sz="3200" dirty="0"/>
              <a:t>的制作</a:t>
            </a:r>
            <a:endParaRPr lang="en-US" altLang="zh-CN" sz="3200" dirty="0"/>
          </a:p>
          <a:p>
            <a:pPr>
              <a:lnSpc>
                <a:spcPct val="200000"/>
              </a:lnSpc>
            </a:pPr>
            <a:r>
              <a:rPr lang="zh-CN" altLang="en-US" sz="3200" dirty="0"/>
              <a:t>赵豪杰：总体项目计划的更新</a:t>
            </a:r>
          </a:p>
          <a:p>
            <a:pPr>
              <a:lnSpc>
                <a:spcPct val="200000"/>
              </a:lnSpc>
            </a:pPr>
            <a:endParaRPr lang="zh-CN" altLang="en-US" sz="3200" dirty="0"/>
          </a:p>
        </p:txBody>
      </p:sp>
    </p:spTree>
    <p:extLst>
      <p:ext uri="{BB962C8B-B14F-4D97-AF65-F5344CB8AC3E}">
        <p14:creationId xmlns:p14="http://schemas.microsoft.com/office/powerpoint/2010/main" val="25990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组内评价（需求工程项目计划阶段）</a:t>
            </a:r>
          </a:p>
        </p:txBody>
      </p:sp>
      <p:pic>
        <p:nvPicPr>
          <p:cNvPr id="4" name="图片 3"/>
          <p:cNvPicPr>
            <a:picLocks noChangeAspect="1"/>
          </p:cNvPicPr>
          <p:nvPr/>
        </p:nvPicPr>
        <p:blipFill>
          <a:blip r:embed="rId3"/>
          <a:stretch>
            <a:fillRect/>
          </a:stretch>
        </p:blipFill>
        <p:spPr>
          <a:xfrm>
            <a:off x="421140" y="980844"/>
            <a:ext cx="3049734" cy="2743583"/>
          </a:xfrm>
          <a:prstGeom prst="rect">
            <a:avLst/>
          </a:prstGeom>
        </p:spPr>
      </p:pic>
      <p:pic>
        <p:nvPicPr>
          <p:cNvPr id="9" name="图片 8"/>
          <p:cNvPicPr>
            <a:picLocks noChangeAspect="1"/>
          </p:cNvPicPr>
          <p:nvPr/>
        </p:nvPicPr>
        <p:blipFill>
          <a:blip r:embed="rId4"/>
          <a:stretch>
            <a:fillRect/>
          </a:stretch>
        </p:blipFill>
        <p:spPr>
          <a:xfrm>
            <a:off x="4310198" y="1119555"/>
            <a:ext cx="2761869" cy="2329039"/>
          </a:xfrm>
          <a:prstGeom prst="rect">
            <a:avLst/>
          </a:prstGeom>
        </p:spPr>
      </p:pic>
      <p:pic>
        <p:nvPicPr>
          <p:cNvPr id="10" name="图片 9"/>
          <p:cNvPicPr>
            <a:picLocks noChangeAspect="1"/>
          </p:cNvPicPr>
          <p:nvPr/>
        </p:nvPicPr>
        <p:blipFill>
          <a:blip r:embed="rId5"/>
          <a:stretch>
            <a:fillRect/>
          </a:stretch>
        </p:blipFill>
        <p:spPr>
          <a:xfrm>
            <a:off x="8183062" y="1095151"/>
            <a:ext cx="2828925" cy="2548370"/>
          </a:xfrm>
          <a:prstGeom prst="rect">
            <a:avLst/>
          </a:prstGeom>
        </p:spPr>
      </p:pic>
      <p:pic>
        <p:nvPicPr>
          <p:cNvPr id="11" name="图片 10"/>
          <p:cNvPicPr>
            <a:picLocks noChangeAspect="1"/>
          </p:cNvPicPr>
          <p:nvPr/>
        </p:nvPicPr>
        <p:blipFill>
          <a:blip r:embed="rId6"/>
          <a:stretch>
            <a:fillRect/>
          </a:stretch>
        </p:blipFill>
        <p:spPr>
          <a:xfrm>
            <a:off x="2323111" y="3724426"/>
            <a:ext cx="2875906" cy="2768507"/>
          </a:xfrm>
          <a:prstGeom prst="rect">
            <a:avLst/>
          </a:prstGeom>
        </p:spPr>
      </p:pic>
      <p:pic>
        <p:nvPicPr>
          <p:cNvPr id="12" name="图片 11"/>
          <p:cNvPicPr>
            <a:picLocks noChangeAspect="1"/>
          </p:cNvPicPr>
          <p:nvPr/>
        </p:nvPicPr>
        <p:blipFill>
          <a:blip r:embed="rId7"/>
          <a:stretch>
            <a:fillRect/>
          </a:stretch>
        </p:blipFill>
        <p:spPr>
          <a:xfrm>
            <a:off x="6339840" y="3721968"/>
            <a:ext cx="2978476" cy="2652705"/>
          </a:xfrm>
          <a:prstGeom prst="rect">
            <a:avLst/>
          </a:prstGeom>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7" name="组合 36"/>
          <p:cNvGrpSpPr/>
          <p:nvPr/>
        </p:nvGrpSpPr>
        <p:grpSpPr>
          <a:xfrm>
            <a:off x="7312248" y="644005"/>
            <a:ext cx="4879752" cy="6213995"/>
            <a:chOff x="8280399" y="1931828"/>
            <a:chExt cx="3238501" cy="949579"/>
          </a:xfrm>
        </p:grpSpPr>
        <p:grpSp>
          <p:nvGrpSpPr>
            <p:cNvPr id="13" name="íšḷíḓê"/>
            <p:cNvGrpSpPr/>
            <p:nvPr/>
          </p:nvGrpSpPr>
          <p:grpSpPr>
            <a:xfrm flipH="1">
              <a:off x="8280399" y="1931828"/>
              <a:ext cx="3238501" cy="949578"/>
              <a:chOff x="293125" y="2113850"/>
              <a:chExt cx="3588662" cy="949578"/>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5" y="2195085"/>
                <a:ext cx="3588662" cy="86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150" dirty="0"/>
                  <a:t>1</a:t>
                </a:r>
                <a:r>
                  <a:rPr lang="zh-CN" altLang="en-US" sz="2150" dirty="0"/>
                  <a:t>、项目时间紧迫，项目下达者要求严格，工作强度高，工作流程都是在纸上的，没有经过实战的考验，不知道还能不能继续优化。</a:t>
                </a:r>
              </a:p>
              <a:p>
                <a:pPr>
                  <a:lnSpc>
                    <a:spcPct val="120000"/>
                  </a:lnSpc>
                </a:pPr>
                <a:r>
                  <a:rPr lang="en-US" altLang="zh-CN" sz="2150" dirty="0"/>
                  <a:t>2</a:t>
                </a:r>
                <a:r>
                  <a:rPr lang="zh-CN" altLang="en-US" sz="2150" dirty="0"/>
                  <a:t>、根据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2150" dirty="0"/>
                  <a:t>3</a:t>
                </a:r>
                <a:r>
                  <a:rPr lang="zh-CN" altLang="en-US" sz="2150" dirty="0"/>
                  <a:t>、小组认为“渔获”这个</a:t>
                </a:r>
                <a:r>
                  <a:rPr lang="en-US" altLang="zh-CN" sz="2150" dirty="0"/>
                  <a:t>app</a:t>
                </a:r>
                <a:r>
                  <a:rPr lang="zh-CN" altLang="en-US" sz="2150" dirty="0"/>
                  <a:t>是项目下达者的需求集合的超集，我们小组的设计思路就容易被这个</a:t>
                </a:r>
                <a:r>
                  <a:rPr lang="en-US" altLang="zh-CN" sz="2150" dirty="0"/>
                  <a:t>app</a:t>
                </a:r>
                <a:r>
                  <a:rPr lang="zh-CN" altLang="en-US" sz="2150" dirty="0"/>
                  <a:t>的主题给带偏，可能就会被限制住了。</a:t>
                </a:r>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劣势</a:t>
                </a:r>
                <a:r>
                  <a:rPr lang="en-US" altLang="zh-CN" sz="2800" b="1" dirty="0"/>
                  <a:t>(weakness)</a:t>
                </a:r>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î$ľîḋé"/>
          <p:cNvGrpSpPr/>
          <p:nvPr/>
        </p:nvGrpSpPr>
        <p:grpSpPr>
          <a:xfrm>
            <a:off x="0" y="678432"/>
            <a:ext cx="4879752" cy="6004967"/>
            <a:chOff x="293126" y="2100468"/>
            <a:chExt cx="3576428" cy="902080"/>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188339"/>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200" dirty="0"/>
                <a:t>1</a:t>
              </a:r>
              <a:r>
                <a:rPr lang="zh-CN" altLang="en-US" sz="2200" dirty="0"/>
                <a:t>、本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2200" dirty="0"/>
                <a:t>2</a:t>
              </a:r>
              <a:r>
                <a:rPr lang="zh-CN" altLang="en-US" sz="2200" dirty="0"/>
                <a:t>、小组中各个组员各有所长，而且有女同学，不管是原型开发，还是</a:t>
              </a:r>
              <a:r>
                <a:rPr lang="en-US" altLang="zh-CN" sz="2200" dirty="0"/>
                <a:t>Android APP</a:t>
              </a:r>
              <a:r>
                <a:rPr lang="zh-CN" altLang="en-US" sz="2200" dirty="0"/>
                <a:t>编写，还是写网站后台，都有相关经验。小组成员有凝聚力和爆发力，都对完成项目充满了信心。</a:t>
              </a:r>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315628" y="2100468"/>
              <a:ext cx="3208686" cy="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优势</a:t>
              </a:r>
              <a:r>
                <a:rPr lang="en-US" altLang="zh-CN" sz="2800" b="1" dirty="0"/>
                <a:t>(strength)</a:t>
              </a:r>
            </a:p>
          </p:txBody>
        </p:sp>
      </p:grpSp>
    </p:spTree>
    <p:extLst>
      <p:ext uri="{BB962C8B-B14F-4D97-AF65-F5344CB8AC3E}">
        <p14:creationId xmlns:p14="http://schemas.microsoft.com/office/powerpoint/2010/main" val="29872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387558" y="627815"/>
            <a:ext cx="4804444" cy="6595310"/>
            <a:chOff x="8330331" y="3328915"/>
            <a:chExt cx="3185394" cy="967019"/>
          </a:xfrm>
        </p:grpSpPr>
        <p:grpSp>
          <p:nvGrpSpPr>
            <p:cNvPr id="12" name="í$ḷiḓê"/>
            <p:cNvGrpSpPr/>
            <p:nvPr/>
          </p:nvGrpSpPr>
          <p:grpSpPr>
            <a:xfrm flipH="1">
              <a:off x="8330331" y="3328915"/>
              <a:ext cx="3165038" cy="861287"/>
              <a:chOff x="319201" y="2096410"/>
              <a:chExt cx="3507255" cy="861287"/>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319201" y="2192194"/>
                <a:ext cx="3507255"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dirty="0"/>
                  <a:t>1</a:t>
                </a:r>
                <a:r>
                  <a:rPr lang="zh-CN" altLang="en-US" sz="2800" dirty="0"/>
                  <a:t>、同班中还有两个小组选择了这个命题，对方的豪华阵容对我方的压力不小，要在其他两组中脱颖而出，不光要满足项目发起人的基本需求，还要继续挖掘更深的需求，出色完成项目。</a:t>
                </a:r>
                <a:endParaRPr lang="en-US" altLang="zh-CN" sz="28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17770" y="2096410"/>
                <a:ext cx="3208686" cy="9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威胁</a:t>
                </a:r>
                <a:r>
                  <a:rPr lang="en-US" altLang="zh-CN" sz="2800" b="1" dirty="0"/>
                  <a:t>(threat)</a:t>
                </a:r>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746761"/>
            <a:ext cx="4379948" cy="6273124"/>
            <a:chOff x="673100" y="3252645"/>
            <a:chExt cx="3270150" cy="1043289"/>
          </a:xfrm>
        </p:grpSpPr>
        <p:grpSp>
          <p:nvGrpSpPr>
            <p:cNvPr id="8" name="işḻïďe"/>
            <p:cNvGrpSpPr/>
            <p:nvPr/>
          </p:nvGrpSpPr>
          <p:grpSpPr>
            <a:xfrm>
              <a:off x="730848" y="3252645"/>
              <a:ext cx="3212402" cy="981916"/>
              <a:chOff x="360636" y="2020140"/>
              <a:chExt cx="3559741" cy="981916"/>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60636" y="2106467"/>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700" dirty="0"/>
                  <a:t>1</a:t>
                </a:r>
                <a:r>
                  <a:rPr lang="zh-CN" altLang="en-US" sz="2700" dirty="0"/>
                  <a:t>、项目发起者代表了一大群高端的钓鱼发烧友，他们是绝对优质的社群，这对软件开发过程中的需求分析和继续的发展会有相当大的帮助。</a:t>
                </a:r>
              </a:p>
              <a:p>
                <a:pPr>
                  <a:lnSpc>
                    <a:spcPct val="120000"/>
                  </a:lnSpc>
                </a:pPr>
                <a:r>
                  <a:rPr lang="en-US" altLang="zh-CN" sz="2700" dirty="0"/>
                  <a:t>2</a:t>
                </a:r>
                <a:r>
                  <a:rPr lang="zh-CN" altLang="en-US" sz="2700" dirty="0"/>
                  <a:t>、小组成员可以用这次项目磨练意志，增长技术，了解并熟练使用各种专业工具，为明日成长为</a:t>
                </a:r>
                <a:r>
                  <a:rPr lang="en-US" altLang="zh-CN" sz="2700" dirty="0"/>
                  <a:t>PM</a:t>
                </a:r>
                <a:r>
                  <a:rPr lang="zh-CN" altLang="en-US" sz="2700" dirty="0"/>
                  <a:t>做好准备。</a:t>
                </a:r>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20140"/>
                <a:ext cx="3208686" cy="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机会</a:t>
                </a:r>
                <a:r>
                  <a:rPr lang="en-US" altLang="zh-CN" sz="2800" b="1" dirty="0"/>
                  <a:t>(opportunity)</a:t>
                </a:r>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780692"/>
      </p:ext>
    </p:extLst>
  </p:cSld>
  <p:clrMapOvr>
    <a:masterClrMapping/>
  </p:clrMapOvr>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3413</Words>
  <Application>Microsoft Office PowerPoint</Application>
  <PresentationFormat>宽屏</PresentationFormat>
  <Paragraphs>404</Paragraphs>
  <Slides>74</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74</vt:i4>
      </vt:variant>
    </vt:vector>
  </HeadingPairs>
  <TitlesOfParts>
    <vt:vector size="85" baseType="lpstr">
      <vt:lpstr>等线</vt:lpstr>
      <vt:lpstr>方正姚体</vt:lpstr>
      <vt:lpstr>宋体</vt:lpstr>
      <vt:lpstr>Microsoft YaHei</vt:lpstr>
      <vt:lpstr>Microsoft YaHei</vt:lpstr>
      <vt:lpstr>Arial</vt:lpstr>
      <vt:lpstr>Arial Black</vt:lpstr>
      <vt:lpstr>Calibri</vt:lpstr>
      <vt:lpstr>Cambria</vt:lpstr>
      <vt:lpstr>Times New Roman</vt:lpstr>
      <vt:lpstr>Office 主题</vt:lpstr>
      <vt:lpstr>PowerPoint 演示文稿</vt:lpstr>
      <vt:lpstr>引言[1]</vt:lpstr>
      <vt:lpstr>PowerPoint 演示文稿</vt:lpstr>
      <vt:lpstr>PowerPoint 演示文稿</vt:lpstr>
      <vt:lpstr>项目章程[2]</vt:lpstr>
      <vt:lpstr>项目章程——项目描述[12]</vt:lpstr>
      <vt:lpstr>PowerPoint 演示文稿</vt:lpstr>
      <vt:lpstr>可行性分析报告——SWOT分析[3]</vt:lpstr>
      <vt:lpstr>可行性分析报告——SWOT分析[3]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可行性分析报告[3]</vt:lpstr>
      <vt:lpstr>可行性分析报告——最终方案[3]</vt:lpstr>
      <vt:lpstr>可行性分析报告——五个可行性[3]</vt:lpstr>
      <vt:lpstr>可行性分析报告——五个可行性[3]</vt:lpstr>
      <vt:lpstr>可行性分析报告——五个可行性[3]</vt:lpstr>
      <vt:lpstr>PowerPoint 演示文稿</vt:lpstr>
      <vt:lpstr>PowerPoint 演示文稿</vt:lpstr>
      <vt:lpstr>PowerPoint 演示文稿</vt:lpstr>
      <vt:lpstr>范围管理计划[1]</vt:lpstr>
      <vt:lpstr>范围管理计划[1]</vt:lpstr>
      <vt:lpstr>PowerPoint 演示文稿</vt:lpstr>
      <vt:lpstr>人力资源计划[5]</vt:lpstr>
      <vt:lpstr>人力资源计划[1]</vt:lpstr>
      <vt:lpstr>人力资源计划[1]</vt:lpstr>
      <vt:lpstr>人力资源计划[1]</vt:lpstr>
      <vt:lpstr>PowerPoint 演示文稿</vt:lpstr>
      <vt:lpstr>干系人管理计划[1]</vt:lpstr>
      <vt:lpstr>干系人管理计划[1]</vt:lpstr>
      <vt:lpstr>干系人管理计划[1]</vt:lpstr>
      <vt:lpstr>PowerPoint 演示文稿</vt:lpstr>
      <vt:lpstr>沟通管理计划[1]</vt:lpstr>
      <vt:lpstr>沟通管理计划[1]</vt:lpstr>
      <vt:lpstr>PowerPoint 演示文稿</vt:lpstr>
      <vt:lpstr>WBS[6]</vt:lpstr>
      <vt:lpstr>WBS[6]</vt:lpstr>
      <vt:lpstr>WBS[6]</vt:lpstr>
      <vt:lpstr>WBS[6]</vt:lpstr>
      <vt:lpstr>WBS[6]</vt:lpstr>
      <vt:lpstr>WBS[6]</vt:lpstr>
      <vt:lpstr>WBS[6]</vt:lpstr>
      <vt:lpstr>WBS[6]</vt:lpstr>
      <vt:lpstr>WBS——输入输出</vt:lpstr>
      <vt:lpstr>Gantt[7]</vt:lpstr>
      <vt:lpstr>Gantt——资源分配[7]</vt:lpstr>
      <vt:lpstr>Gantt——资源分配[7]</vt:lpstr>
      <vt:lpstr>PowerPoint 演示文稿</vt:lpstr>
      <vt:lpstr>风险管理计划——风险识别[1]</vt:lpstr>
      <vt:lpstr>风险管理计划——项目风险概率和影响定义[1]</vt:lpstr>
      <vt:lpstr>风险管理计划——项目风险评估 [1]</vt:lpstr>
      <vt:lpstr>风险管理计划——风险控制[1]</vt:lpstr>
      <vt:lpstr>风险管理计划——风险控制[1]</vt:lpstr>
      <vt:lpstr>风险管理计划——风险控制[1]</vt:lpstr>
      <vt:lpstr>PowerPoint 演示文稿</vt:lpstr>
      <vt:lpstr>成本管理计划——项目成本估算[1，8]</vt:lpstr>
      <vt:lpstr>PowerPoint 演示文稿</vt:lpstr>
      <vt:lpstr>质量管理计划——管理机构[1]</vt:lpstr>
      <vt:lpstr>质量管理计划[1]</vt:lpstr>
      <vt:lpstr>质量管理计划——配置管理说明[1]</vt:lpstr>
      <vt:lpstr>质量管理计划——配置管理说明[1]</vt:lpstr>
      <vt:lpstr>PowerPoint 演示文稿</vt:lpstr>
      <vt:lpstr>参考文献</vt:lpstr>
      <vt:lpstr>会议记录</vt:lpstr>
      <vt:lpstr>小组本次分工</vt:lpstr>
      <vt:lpstr>组内评价（需求工程项目计划阶段）</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mao jiao</cp:lastModifiedBy>
  <cp:revision>126</cp:revision>
  <dcterms:created xsi:type="dcterms:W3CDTF">2015-05-05T08:02:14Z</dcterms:created>
  <dcterms:modified xsi:type="dcterms:W3CDTF">2018-11-11T06:10:22Z</dcterms:modified>
</cp:coreProperties>
</file>